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89" r:id="rId6"/>
    <p:sldId id="263" r:id="rId7"/>
    <p:sldId id="265" r:id="rId8"/>
    <p:sldId id="264" r:id="rId9"/>
    <p:sldId id="266" r:id="rId10"/>
    <p:sldId id="267" r:id="rId11"/>
    <p:sldId id="28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7" r:id="rId26"/>
    <p:sldId id="280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E07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9467" autoAdjust="0"/>
  </p:normalViewPr>
  <p:slideViewPr>
    <p:cSldViewPr>
      <p:cViewPr varScale="1">
        <p:scale>
          <a:sx n="70" d="100"/>
          <a:sy n="70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629D-C3CC-4FCD-80A2-123D1A3DA74A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11A2-FB0D-49F0-ABCC-0613C7405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9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5996-4F6C-4F6F-8750-085FA6BBC0C7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161-F2C3-4CFC-9110-6092D2B5C96A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5C62-1ED7-4E0E-AF7F-D049A67878AC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EC28E40-5DDA-4936-A26B-8D5AD58CFFF0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8185D91-A388-4F36-B37B-E0EFD577D0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FF61-E4AB-44ED-B752-19357BCBA97A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A4A3-745D-4486-A3B3-F21B87A027F8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A890-B630-4299-9118-010E8719E9EA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651-1070-452C-82A5-0F32168E58FF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AE03-6624-40A1-8825-0730FBDC5105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914A-AD3F-4514-BDE8-1BFC2B7514F6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54E5-E0C4-4DB9-9BA9-FB5D1AB7DBC1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638-CF09-4364-B1DB-4F8434DD16FC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1247-91D9-4D97-B18D-D7C0F0058621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CB4E-1EDE-424B-8B63-875A0484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6910536" cy="312377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Main clinical syndromes of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system diseases: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urinary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nephritic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nephrotic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chronic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failure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5832648" cy="16561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Arial" pitchFamily="34" charset="0"/>
              <a:ea typeface="Arial KZ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520280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764704"/>
            <a:ext cx="8229600" cy="77809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Clinical manifestations of 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nephrotic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syndrome -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95536" y="2708920"/>
            <a:ext cx="4038600" cy="20162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i="1" dirty="0" smtClean="0">
                <a:solidFill>
                  <a:schemeClr val="bg1"/>
                </a:solidFill>
              </a:rPr>
              <a:t>General examination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renal </a:t>
            </a:r>
            <a:r>
              <a:rPr lang="en-US" sz="2400" dirty="0" smtClean="0">
                <a:solidFill>
                  <a:schemeClr val="bg1"/>
                </a:solidFill>
              </a:rPr>
              <a:t>edema, </a:t>
            </a:r>
            <a:r>
              <a:rPr lang="en-US" sz="2400" dirty="0" err="1">
                <a:solidFill>
                  <a:schemeClr val="bg1"/>
                </a:solidFill>
              </a:rPr>
              <a:t>anasarca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skin </a:t>
            </a:r>
            <a:r>
              <a:rPr lang="en-US" sz="2400" dirty="0" smtClean="0">
                <a:solidFill>
                  <a:schemeClr val="bg1"/>
                </a:solidFill>
              </a:rPr>
              <a:t>is pale</a:t>
            </a:r>
            <a:r>
              <a:rPr lang="en-US" sz="2400" dirty="0">
                <a:solidFill>
                  <a:schemeClr val="bg1"/>
                </a:solidFill>
              </a:rPr>
              <a:t>, cold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person (face) </a:t>
            </a:r>
            <a:r>
              <a:rPr lang="en-US" sz="2400" dirty="0">
                <a:solidFill>
                  <a:schemeClr val="bg1"/>
                </a:solidFill>
              </a:rPr>
              <a:t>bloated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Nephrotic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696744" cy="10081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Kidney edema (</a:t>
            </a:r>
            <a:r>
              <a:rPr lang="en-US" sz="3600" dirty="0" err="1" smtClean="0">
                <a:solidFill>
                  <a:schemeClr val="bg1"/>
                </a:solidFill>
              </a:rPr>
              <a:t>anasarka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840760" cy="303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Nephrotic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908720"/>
            <a:ext cx="8135938" cy="43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Laboratory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manifestations in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nephrotic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syndrome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560" y="1916832"/>
            <a:ext cx="7993062" cy="4176365"/>
          </a:xfrm>
        </p:spPr>
        <p:txBody>
          <a:bodyPr>
            <a:normAutofit/>
          </a:bodyPr>
          <a:lstStyle/>
          <a:p>
            <a:pPr marL="3589338" indent="-3589338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- Proteinuria due to albumin decrease </a:t>
            </a:r>
            <a:r>
              <a:rPr lang="en-US" sz="2400" i="1" dirty="0" smtClean="0">
                <a:solidFill>
                  <a:schemeClr val="bg1"/>
                </a:solidFill>
              </a:rPr>
              <a:t>(&gt;3,5 g/day;                            at </a:t>
            </a:r>
            <a:r>
              <a:rPr lang="en-US" sz="2400" i="1" dirty="0">
                <a:solidFill>
                  <a:schemeClr val="bg1"/>
                </a:solidFill>
              </a:rPr>
              <a:t>children</a:t>
            </a:r>
            <a:r>
              <a:rPr lang="en-US" sz="2400" i="1" dirty="0" smtClean="0">
                <a:solidFill>
                  <a:schemeClr val="bg1"/>
                </a:solidFill>
              </a:rPr>
              <a:t>: &gt; </a:t>
            </a:r>
            <a:r>
              <a:rPr lang="en-US" sz="2400" i="1" dirty="0">
                <a:solidFill>
                  <a:schemeClr val="bg1"/>
                </a:solidFill>
              </a:rPr>
              <a:t>0,05 g/kg per day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Hyperstenuria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(density of </a:t>
            </a:r>
            <a:r>
              <a:rPr lang="en-US" sz="2400" dirty="0">
                <a:solidFill>
                  <a:schemeClr val="bg1"/>
                </a:solidFill>
              </a:rPr>
              <a:t>urine </a:t>
            </a:r>
            <a:r>
              <a:rPr lang="en-US" sz="2400" dirty="0" smtClean="0">
                <a:solidFill>
                  <a:schemeClr val="bg1"/>
                </a:solidFill>
              </a:rPr>
              <a:t>= 1030 </a:t>
            </a:r>
            <a:r>
              <a:rPr lang="en-US" sz="2400" dirty="0">
                <a:solidFill>
                  <a:schemeClr val="bg1"/>
                </a:solidFill>
              </a:rPr>
              <a:t>- 1040)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Oliguria of 250 - 400 ml of urine per day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Cylindruria</a:t>
            </a:r>
            <a:r>
              <a:rPr lang="en-US" sz="2400" dirty="0">
                <a:solidFill>
                  <a:schemeClr val="bg1"/>
                </a:solidFill>
              </a:rPr>
              <a:t> (hyaline, granular, wax-like)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Cholesterol </a:t>
            </a:r>
            <a:r>
              <a:rPr lang="en-US" sz="2400" dirty="0">
                <a:solidFill>
                  <a:schemeClr val="bg1"/>
                </a:solidFill>
              </a:rPr>
              <a:t>crystals in urine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Hypoproteinemia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hypoalbuminemia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Hyperlipidemiya</a:t>
            </a:r>
            <a:r>
              <a:rPr lang="en-US" sz="2400" dirty="0" smtClean="0">
                <a:solidFill>
                  <a:schemeClr val="bg1"/>
                </a:solidFill>
              </a:rPr>
              <a:t> (cholesterol </a:t>
            </a:r>
            <a:r>
              <a:rPr lang="en-US" sz="2400" dirty="0">
                <a:solidFill>
                  <a:schemeClr val="bg1"/>
                </a:solidFill>
              </a:rPr>
              <a:t>in a blood </a:t>
            </a:r>
            <a:r>
              <a:rPr lang="en-US" sz="2400" dirty="0" smtClean="0">
                <a:solidFill>
                  <a:schemeClr val="bg1"/>
                </a:solidFill>
              </a:rPr>
              <a:t>plasma </a:t>
            </a:r>
            <a:r>
              <a:rPr lang="en-US" sz="2400" u="sng" dirty="0" smtClean="0">
                <a:solidFill>
                  <a:schemeClr val="bg1"/>
                </a:solidFill>
              </a:rPr>
              <a:t>&gt;</a:t>
            </a:r>
            <a:r>
              <a:rPr lang="en-US" sz="2400" dirty="0" smtClean="0">
                <a:solidFill>
                  <a:schemeClr val="bg1"/>
                </a:solidFill>
              </a:rPr>
              <a:t>13-15 </a:t>
            </a:r>
            <a:r>
              <a:rPr lang="en-US" sz="2400" dirty="0">
                <a:solidFill>
                  <a:schemeClr val="bg1"/>
                </a:solidFill>
              </a:rPr>
              <a:t>mm/l)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Nephrotic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765175"/>
            <a:ext cx="8135938" cy="6477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800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Nephritic syndrome</a:t>
            </a:r>
            <a:endParaRPr lang="ru-RU" sz="3200" dirty="0">
              <a:latin typeface="Arial" charset="0"/>
            </a:endParaRP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350" y="1844675"/>
            <a:ext cx="6408738" cy="35290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-   </a:t>
            </a:r>
            <a:r>
              <a:rPr lang="en-US" sz="2800" dirty="0">
                <a:solidFill>
                  <a:schemeClr val="bg1"/>
                </a:solidFill>
              </a:rPr>
              <a:t>the symptom-complex which is characterized by existence of a hematuria, proteinuria, </a:t>
            </a:r>
            <a:r>
              <a:rPr lang="en-US" sz="2800" dirty="0" smtClean="0">
                <a:solidFill>
                  <a:schemeClr val="bg1"/>
                </a:solidFill>
              </a:rPr>
              <a:t>blood pressure, edema, oliguria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disturbance </a:t>
            </a:r>
            <a:r>
              <a:rPr lang="en-US" sz="2800" dirty="0">
                <a:solidFill>
                  <a:schemeClr val="bg1"/>
                </a:solidFill>
              </a:rPr>
              <a:t>of excretory function of kidneys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1052736"/>
            <a:ext cx="8135938" cy="43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Causes in nephritic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syndrome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75656" y="2132856"/>
            <a:ext cx="6408738" cy="3240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Glomerulonephritis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Systemic diseases: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Lupus erythematosus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</a:rPr>
              <a:t>Polyarteritis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Infectious endocarditis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Hemorrhagic </a:t>
            </a:r>
            <a:r>
              <a:rPr lang="en-US" sz="2800" dirty="0">
                <a:solidFill>
                  <a:schemeClr val="bg1"/>
                </a:solidFill>
              </a:rPr>
              <a:t>vasculitis)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Nephritic 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196752"/>
            <a:ext cx="8135938" cy="43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Clinical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manifestations of  nephritic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syndrome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648" y="2132856"/>
            <a:ext cx="6408738" cy="33122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chemeClr val="bg1"/>
                </a:solidFill>
              </a:rPr>
              <a:t>A dull ache in kidneys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Oliguria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Urine of color of "meat slops"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Renal </a:t>
            </a:r>
            <a:r>
              <a:rPr lang="en-US" sz="2400" b="1" dirty="0" smtClean="0">
                <a:solidFill>
                  <a:schemeClr val="bg1"/>
                </a:solidFill>
              </a:rPr>
              <a:t>edema </a:t>
            </a:r>
            <a:r>
              <a:rPr lang="en-US" sz="2400" b="1" dirty="0">
                <a:solidFill>
                  <a:schemeClr val="bg1"/>
                </a:solidFill>
              </a:rPr>
              <a:t>(are expressed poorly, only on a face)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Arterial hypertension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Hypertrophy of a left ventricle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Nephritic 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980728"/>
            <a:ext cx="8135938" cy="43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Laboratory tests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data  in  nephritic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syndrome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2204864"/>
            <a:ext cx="7559675" cy="4176886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Blood </a:t>
            </a:r>
            <a:r>
              <a:rPr lang="en-US" sz="2400" b="1" u="sng" dirty="0">
                <a:solidFill>
                  <a:schemeClr val="bg1"/>
                </a:solidFill>
              </a:rPr>
              <a:t>analysis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Urea increase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Increase of a creatinine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Decrease in clearance of a creatinine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Anemia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400" b="1" u="sng" dirty="0" smtClean="0">
              <a:solidFill>
                <a:schemeClr val="bg1"/>
              </a:solidFill>
            </a:endParaRPr>
          </a:p>
          <a:p>
            <a:pPr indent="1895475">
              <a:spcBef>
                <a:spcPts val="0"/>
              </a:spcBef>
              <a:buFontTx/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Urine </a:t>
            </a:r>
            <a:r>
              <a:rPr lang="en-US" sz="2400" b="1" u="sng" dirty="0">
                <a:solidFill>
                  <a:schemeClr val="bg1"/>
                </a:solidFill>
              </a:rPr>
              <a:t>research</a:t>
            </a:r>
          </a:p>
          <a:p>
            <a:pPr indent="1812925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Hematuria</a:t>
            </a:r>
          </a:p>
          <a:p>
            <a:pPr indent="1812925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Cylindruria</a:t>
            </a:r>
            <a:r>
              <a:rPr lang="en-US" sz="2400" dirty="0">
                <a:solidFill>
                  <a:schemeClr val="bg1"/>
                </a:solidFill>
              </a:rPr>
              <a:t> (erythrocyte)</a:t>
            </a:r>
          </a:p>
          <a:p>
            <a:pPr indent="1812925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Proteinuria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u="sng" dirty="0" smtClean="0">
                <a:solidFill>
                  <a:schemeClr val="bg1"/>
                </a:solidFill>
              </a:rPr>
              <a:t>&lt;</a:t>
            </a:r>
            <a:r>
              <a:rPr lang="en-US" sz="2400" dirty="0" smtClean="0">
                <a:solidFill>
                  <a:schemeClr val="bg1"/>
                </a:solidFill>
              </a:rPr>
              <a:t>3 </a:t>
            </a:r>
            <a:r>
              <a:rPr lang="en-US" sz="2400" dirty="0">
                <a:solidFill>
                  <a:schemeClr val="bg1"/>
                </a:solidFill>
              </a:rPr>
              <a:t>g/days)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Nephritic 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Chronic renal failure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CRF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CRF - a symptom-complex,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caused by progressing </a:t>
            </a:r>
            <a:r>
              <a:rPr lang="en-US" b="1" dirty="0" err="1">
                <a:solidFill>
                  <a:schemeClr val="bg1"/>
                </a:solidFill>
              </a:rPr>
              <a:t>nephrosclerosis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b="1" u="sng" dirty="0">
                <a:solidFill>
                  <a:schemeClr val="bg1"/>
                </a:solidFill>
              </a:rPr>
              <a:t>Latent period of CRF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disturbance </a:t>
            </a:r>
            <a:r>
              <a:rPr lang="en-US" b="1" dirty="0">
                <a:solidFill>
                  <a:schemeClr val="bg1"/>
                </a:solidFill>
              </a:rPr>
              <a:t>of work of kidneys clinically are not shown and found only by express laboratory methods.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Evident period </a:t>
            </a:r>
            <a:r>
              <a:rPr lang="en-US" b="1" u="sng" dirty="0">
                <a:solidFill>
                  <a:schemeClr val="bg1"/>
                </a:solidFill>
              </a:rPr>
              <a:t>of </a:t>
            </a:r>
            <a:r>
              <a:rPr lang="en-US" b="1" u="sng" dirty="0" smtClean="0">
                <a:solidFill>
                  <a:schemeClr val="bg1"/>
                </a:solidFill>
              </a:rPr>
              <a:t>CRF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– declares as uremia.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96975"/>
            <a:ext cx="7920806" cy="489585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endParaRPr lang="ru-RU" sz="2400" b="1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Latent period of CRF 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Isohyposthenuria</a:t>
            </a:r>
            <a:r>
              <a:rPr lang="en-US" sz="2800" dirty="0">
                <a:solidFill>
                  <a:schemeClr val="bg1"/>
                </a:solidFill>
              </a:rPr>
              <a:t> (density of urine of urine </a:t>
            </a:r>
            <a:r>
              <a:rPr lang="en-US" sz="2800" dirty="0" smtClean="0">
                <a:solidFill>
                  <a:schemeClr val="bg1"/>
                </a:solidFill>
              </a:rPr>
              <a:t>&lt; 1017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 Disturbances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reabsorption </a:t>
            </a:r>
            <a:r>
              <a:rPr lang="en-US" sz="2800" dirty="0">
                <a:solidFill>
                  <a:schemeClr val="bg1"/>
                </a:solidFill>
              </a:rPr>
              <a:t>renal canaliculus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- Disturbances of </a:t>
            </a:r>
            <a:r>
              <a:rPr lang="en-US" sz="2800" dirty="0" smtClean="0">
                <a:solidFill>
                  <a:schemeClr val="bg1"/>
                </a:solidFill>
              </a:rPr>
              <a:t>filtration </a:t>
            </a: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dirty="0" smtClean="0">
                <a:solidFill>
                  <a:schemeClr val="bg1"/>
                </a:solidFill>
              </a:rPr>
              <a:t>glomerulus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96975"/>
            <a:ext cx="7848600" cy="489585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endParaRPr lang="ru-RU" sz="2400" b="1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Evident period of CRF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200" b="1" i="1" u="sng" dirty="0" smtClean="0">
                <a:solidFill>
                  <a:schemeClr val="bg1"/>
                </a:solidFill>
              </a:rPr>
              <a:t>Laboratory signs</a:t>
            </a:r>
            <a:r>
              <a:rPr lang="ru-RU" sz="2200" dirty="0" smtClean="0">
                <a:solidFill>
                  <a:schemeClr val="bg1"/>
                </a:solidFill>
              </a:rPr>
              <a:t>:</a:t>
            </a:r>
            <a:endParaRPr lang="ru-RU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E</a:t>
            </a:r>
            <a:r>
              <a:rPr lang="en-US" sz="2400" dirty="0" smtClean="0">
                <a:solidFill>
                  <a:schemeClr val="bg1"/>
                </a:solidFill>
              </a:rPr>
              <a:t>xpressed </a:t>
            </a:r>
            <a:r>
              <a:rPr lang="en-US" sz="2400" dirty="0" err="1">
                <a:solidFill>
                  <a:schemeClr val="bg1"/>
                </a:solidFill>
              </a:rPr>
              <a:t>isohyposthenuria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(density of </a:t>
            </a:r>
            <a:r>
              <a:rPr lang="en-US" sz="2400" dirty="0">
                <a:solidFill>
                  <a:schemeClr val="bg1"/>
                </a:solidFill>
              </a:rPr>
              <a:t>urine = 1009-1011)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Hypernitrogenemia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Increase in the content of urea, creatinine, </a:t>
            </a:r>
            <a:r>
              <a:rPr lang="en-US" sz="2400" dirty="0" err="1">
                <a:solidFill>
                  <a:schemeClr val="bg1"/>
                </a:solidFill>
              </a:rPr>
              <a:t>indican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sz="2000" dirty="0"/>
          </a:p>
          <a:p>
            <a:pPr>
              <a:spcBef>
                <a:spcPts val="0"/>
              </a:spcBef>
              <a:buFontTx/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system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46805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96975"/>
            <a:ext cx="7848600" cy="489585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Evident period of CRF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i="1" u="sng" dirty="0">
                <a:solidFill>
                  <a:schemeClr val="bg1"/>
                </a:solidFill>
              </a:rPr>
              <a:t>Clinical signs: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Nocturia</a:t>
            </a:r>
            <a:endParaRPr lang="en-US" sz="22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Izuriya</a:t>
            </a:r>
            <a:endParaRPr lang="en-US" sz="22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Foettor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uremicus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(remaining </a:t>
            </a:r>
            <a:r>
              <a:rPr lang="en-US" sz="2200" dirty="0">
                <a:solidFill>
                  <a:schemeClr val="bg1"/>
                </a:solidFill>
              </a:rPr>
              <a:t>nitrogen in </a:t>
            </a:r>
            <a:r>
              <a:rPr lang="en-US" sz="2200" dirty="0" smtClean="0">
                <a:solidFill>
                  <a:schemeClr val="bg1"/>
                </a:solidFill>
              </a:rPr>
              <a:t>blood &gt;70 </a:t>
            </a:r>
            <a:r>
              <a:rPr lang="en-US" sz="2200" dirty="0">
                <a:solidFill>
                  <a:schemeClr val="bg1"/>
                </a:solidFill>
              </a:rPr>
              <a:t>mm/l)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Affection </a:t>
            </a:r>
            <a:r>
              <a:rPr lang="en-US" sz="2200" b="1" dirty="0">
                <a:solidFill>
                  <a:schemeClr val="bg1"/>
                </a:solidFill>
              </a:rPr>
              <a:t>of </a:t>
            </a:r>
            <a:r>
              <a:rPr lang="en-US" sz="2200" b="1" dirty="0" err="1">
                <a:solidFill>
                  <a:schemeClr val="bg1"/>
                </a:solidFill>
              </a:rPr>
              <a:t>mucosas</a:t>
            </a:r>
            <a:r>
              <a:rPr lang="en-US" sz="2200" b="1" dirty="0">
                <a:solidFill>
                  <a:schemeClr val="bg1"/>
                </a:solidFill>
              </a:rPr>
              <a:t> of </a:t>
            </a:r>
            <a:r>
              <a:rPr lang="en-US" sz="2200" b="1" dirty="0" smtClean="0">
                <a:solidFill>
                  <a:schemeClr val="bg1"/>
                </a:solidFill>
              </a:rPr>
              <a:t>gastrointestinal tract:</a:t>
            </a:r>
            <a:endParaRPr lang="en-US" sz="2200" b="1" dirty="0">
              <a:solidFill>
                <a:schemeClr val="bg1"/>
              </a:solidFill>
            </a:endParaRPr>
          </a:p>
          <a:p>
            <a:pPr indent="10795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- necrosis, </a:t>
            </a:r>
            <a:r>
              <a:rPr lang="en-US" sz="2200" dirty="0">
                <a:solidFill>
                  <a:schemeClr val="bg1"/>
                </a:solidFill>
              </a:rPr>
              <a:t>ulcers of </a:t>
            </a:r>
            <a:r>
              <a:rPr lang="en-US" sz="2200" dirty="0" smtClean="0">
                <a:solidFill>
                  <a:schemeClr val="bg1"/>
                </a:solidFill>
              </a:rPr>
              <a:t>mucous </a:t>
            </a:r>
            <a:r>
              <a:rPr lang="en-US" sz="2200" dirty="0">
                <a:solidFill>
                  <a:schemeClr val="bg1"/>
                </a:solidFill>
              </a:rPr>
              <a:t>mouth (</a:t>
            </a:r>
            <a:r>
              <a:rPr lang="en-US" sz="2200" dirty="0" err="1" smtClean="0">
                <a:solidFill>
                  <a:schemeClr val="bg1"/>
                </a:solidFill>
              </a:rPr>
              <a:t>stomatogingivitis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>
              <a:solidFill>
                <a:schemeClr val="bg1"/>
              </a:solidFill>
            </a:endParaRPr>
          </a:p>
          <a:p>
            <a:pPr indent="10795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- </a:t>
            </a:r>
            <a:r>
              <a:rPr lang="en-US" sz="2200" dirty="0">
                <a:solidFill>
                  <a:schemeClr val="bg1"/>
                </a:solidFill>
              </a:rPr>
              <a:t>nausea, vomiting (</a:t>
            </a:r>
            <a:r>
              <a:rPr lang="en-US" sz="2200" dirty="0" smtClean="0">
                <a:solidFill>
                  <a:schemeClr val="bg1"/>
                </a:solidFill>
              </a:rPr>
              <a:t>uremic </a:t>
            </a:r>
            <a:r>
              <a:rPr lang="en-US" sz="2200" dirty="0">
                <a:solidFill>
                  <a:schemeClr val="bg1"/>
                </a:solidFill>
              </a:rPr>
              <a:t>gastritis)</a:t>
            </a:r>
          </a:p>
          <a:p>
            <a:pPr indent="107950">
              <a:spcBef>
                <a:spcPts val="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- </a:t>
            </a:r>
            <a:r>
              <a:rPr lang="en-US" sz="2200" dirty="0">
                <a:solidFill>
                  <a:schemeClr val="bg1"/>
                </a:solidFill>
              </a:rPr>
              <a:t>diarrhea (</a:t>
            </a:r>
            <a:r>
              <a:rPr lang="en-US" sz="2200" dirty="0" smtClean="0">
                <a:solidFill>
                  <a:schemeClr val="bg1"/>
                </a:solidFill>
              </a:rPr>
              <a:t>uremic </a:t>
            </a:r>
            <a:r>
              <a:rPr lang="en-US" sz="2200" dirty="0">
                <a:solidFill>
                  <a:schemeClr val="bg1"/>
                </a:solidFill>
              </a:rPr>
              <a:t>colitis)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908720"/>
            <a:ext cx="7848600" cy="547303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Evident period of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CRF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sz="2000" i="1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200" b="1" i="1" u="sng" dirty="0">
                <a:solidFill>
                  <a:schemeClr val="bg1"/>
                </a:solidFill>
              </a:rPr>
              <a:t>Clinical signs: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b="1" i="1" u="sng" dirty="0">
              <a:solidFill>
                <a:schemeClr val="bg1"/>
              </a:solidFill>
            </a:endParaRPr>
          </a:p>
          <a:p>
            <a:pPr indent="-24765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>
                <a:solidFill>
                  <a:schemeClr val="bg1"/>
                </a:solidFill>
              </a:rPr>
              <a:t>Affection of </a:t>
            </a:r>
            <a:r>
              <a:rPr lang="en-US" sz="2200" b="1" dirty="0" smtClean="0">
                <a:solidFill>
                  <a:schemeClr val="bg1"/>
                </a:solidFill>
              </a:rPr>
              <a:t>mucosa </a:t>
            </a:r>
            <a:r>
              <a:rPr lang="en-US" sz="2200" b="1" dirty="0">
                <a:solidFill>
                  <a:schemeClr val="bg1"/>
                </a:solidFill>
              </a:rPr>
              <a:t>of respiratory tracts </a:t>
            </a:r>
          </a:p>
          <a:p>
            <a:pPr indent="381000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- </a:t>
            </a:r>
            <a:r>
              <a:rPr lang="en-US" sz="2200" dirty="0" err="1" smtClean="0">
                <a:solidFill>
                  <a:schemeClr val="bg1"/>
                </a:solidFill>
              </a:rPr>
              <a:t>signes</a:t>
            </a:r>
            <a:r>
              <a:rPr lang="en-US" sz="2200" dirty="0" smtClean="0">
                <a:solidFill>
                  <a:schemeClr val="bg1"/>
                </a:solidFill>
              </a:rPr>
              <a:t> of uremic </a:t>
            </a:r>
            <a:r>
              <a:rPr lang="en-US" sz="2200" dirty="0">
                <a:solidFill>
                  <a:schemeClr val="bg1"/>
                </a:solidFill>
              </a:rPr>
              <a:t>laryngitis, </a:t>
            </a:r>
            <a:r>
              <a:rPr lang="en-US" sz="2200" dirty="0" err="1">
                <a:solidFill>
                  <a:schemeClr val="bg1"/>
                </a:solidFill>
              </a:rPr>
              <a:t>tracheitis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bronchitis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indent="-24765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Affection </a:t>
            </a:r>
            <a:r>
              <a:rPr lang="en-US" sz="2200" b="1" dirty="0">
                <a:solidFill>
                  <a:schemeClr val="bg1"/>
                </a:solidFill>
              </a:rPr>
              <a:t>of skin</a:t>
            </a:r>
          </a:p>
          <a:p>
            <a:pPr indent="381000">
              <a:spcBef>
                <a:spcPts val="0"/>
              </a:spcBef>
              <a:buFontTx/>
              <a:buNone/>
            </a:pPr>
            <a:r>
              <a:rPr lang="en-US" sz="2200" i="1" dirty="0" smtClean="0">
                <a:solidFill>
                  <a:schemeClr val="bg1"/>
                </a:solidFill>
              </a:rPr>
              <a:t>- </a:t>
            </a:r>
            <a:r>
              <a:rPr lang="en-US" sz="2200" i="1" u="sng" dirty="0" smtClean="0">
                <a:solidFill>
                  <a:schemeClr val="bg1"/>
                </a:solidFill>
              </a:rPr>
              <a:t>Complaints</a:t>
            </a:r>
            <a:r>
              <a:rPr lang="en-US" sz="2200" i="1" dirty="0">
                <a:solidFill>
                  <a:schemeClr val="bg1"/>
                </a:solidFill>
              </a:rPr>
              <a:t>: </a:t>
            </a:r>
            <a:r>
              <a:rPr lang="en-US" sz="2200" dirty="0">
                <a:solidFill>
                  <a:schemeClr val="bg1"/>
                </a:solidFill>
              </a:rPr>
              <a:t>on a painful skin itch</a:t>
            </a:r>
          </a:p>
          <a:p>
            <a:pPr marL="1882775" indent="-1158875">
              <a:spcBef>
                <a:spcPts val="0"/>
              </a:spcBef>
              <a:buFontTx/>
              <a:buNone/>
            </a:pPr>
            <a:r>
              <a:rPr lang="en-US" sz="2200" i="1" dirty="0" smtClean="0">
                <a:solidFill>
                  <a:schemeClr val="bg1"/>
                </a:solidFill>
              </a:rPr>
              <a:t>- </a:t>
            </a:r>
            <a:r>
              <a:rPr lang="en-US" sz="2200" i="1" u="sng" dirty="0" smtClean="0">
                <a:solidFill>
                  <a:schemeClr val="bg1"/>
                </a:solidFill>
              </a:rPr>
              <a:t>At </a:t>
            </a:r>
            <a:r>
              <a:rPr lang="en-US" sz="2200" i="1" u="sng" dirty="0">
                <a:solidFill>
                  <a:schemeClr val="bg1"/>
                </a:solidFill>
              </a:rPr>
              <a:t>survey</a:t>
            </a:r>
            <a:r>
              <a:rPr lang="en-US" sz="2200" dirty="0">
                <a:solidFill>
                  <a:schemeClr val="bg1"/>
                </a:solidFill>
              </a:rPr>
              <a:t>: having combed traces, urea crystals in the form of dust of pale yellow color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b="1" i="1" u="sng" dirty="0">
              <a:solidFill>
                <a:schemeClr val="bg1"/>
              </a:solidFill>
            </a:endParaRPr>
          </a:p>
          <a:p>
            <a:pPr indent="-24765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Affection of </a:t>
            </a:r>
            <a:r>
              <a:rPr lang="en-US" sz="2200" b="1" dirty="0">
                <a:solidFill>
                  <a:schemeClr val="bg1"/>
                </a:solidFill>
              </a:rPr>
              <a:t>serous </a:t>
            </a:r>
            <a:r>
              <a:rPr lang="en-US" sz="2200" b="1" dirty="0" smtClean="0">
                <a:solidFill>
                  <a:schemeClr val="bg1"/>
                </a:solidFill>
              </a:rPr>
              <a:t>membranes</a:t>
            </a:r>
            <a:endParaRPr lang="en-US" sz="2200" b="1" dirty="0">
              <a:solidFill>
                <a:schemeClr val="bg1"/>
              </a:solidFill>
            </a:endParaRPr>
          </a:p>
          <a:p>
            <a:pPr marL="3767138" indent="-3043238">
              <a:spcBef>
                <a:spcPts val="0"/>
              </a:spcBef>
              <a:buFontTx/>
              <a:buNone/>
            </a:pP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- </a:t>
            </a:r>
            <a:r>
              <a:rPr lang="en-US" sz="2200" i="1" u="sng" dirty="0" smtClean="0">
                <a:solidFill>
                  <a:schemeClr val="bg1"/>
                </a:solidFill>
              </a:rPr>
              <a:t>Auscultation </a:t>
            </a:r>
            <a:r>
              <a:rPr lang="en-US" sz="2200" i="1" u="sng" dirty="0">
                <a:solidFill>
                  <a:schemeClr val="bg1"/>
                </a:solidFill>
              </a:rPr>
              <a:t>of heart</a:t>
            </a:r>
            <a:r>
              <a:rPr lang="en-US" sz="2200" dirty="0">
                <a:solidFill>
                  <a:schemeClr val="bg1"/>
                </a:solidFill>
              </a:rPr>
              <a:t>: pericardial rub </a:t>
            </a:r>
            <a:r>
              <a:rPr lang="en-US" sz="2200" dirty="0" smtClean="0">
                <a:solidFill>
                  <a:schemeClr val="bg1"/>
                </a:solidFill>
              </a:rPr>
              <a:t>(in uremic </a:t>
            </a:r>
            <a:r>
              <a:rPr lang="en-US" sz="2200" dirty="0">
                <a:solidFill>
                  <a:schemeClr val="bg1"/>
                </a:solidFill>
              </a:rPr>
              <a:t>pericarditis)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560" y="908720"/>
            <a:ext cx="7992616" cy="547260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Evident period of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CRF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sz="2000" i="1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200" b="1" i="1" u="sng" dirty="0">
                <a:solidFill>
                  <a:schemeClr val="bg1"/>
                </a:solidFill>
              </a:rPr>
              <a:t>Clinical signs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>
                <a:solidFill>
                  <a:schemeClr val="bg1"/>
                </a:solidFill>
              </a:rPr>
              <a:t>Symptoms of common intoxication</a:t>
            </a:r>
          </a:p>
          <a:p>
            <a:pPr marL="627063" indent="-176213">
              <a:spcBef>
                <a:spcPts val="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- Disorder  </a:t>
            </a:r>
            <a:r>
              <a:rPr lang="en-US" sz="2200" dirty="0">
                <a:solidFill>
                  <a:schemeClr val="bg1"/>
                </a:solidFill>
              </a:rPr>
              <a:t>of memory and dream, increased fatigue, </a:t>
            </a:r>
            <a:r>
              <a:rPr lang="en-US" sz="2200" dirty="0" smtClean="0">
                <a:solidFill>
                  <a:schemeClr val="bg1"/>
                </a:solidFill>
              </a:rPr>
              <a:t>dull headache</a:t>
            </a:r>
            <a:r>
              <a:rPr lang="en-US" sz="2200" dirty="0">
                <a:solidFill>
                  <a:schemeClr val="bg1"/>
                </a:solidFill>
              </a:rPr>
              <a:t>, develops drowsiness and apathy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>
                <a:solidFill>
                  <a:schemeClr val="bg1"/>
                </a:solidFill>
              </a:rPr>
              <a:t>Vision disorders</a:t>
            </a:r>
          </a:p>
          <a:p>
            <a:pPr marL="627063" indent="-176213">
              <a:spcBef>
                <a:spcPts val="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- At </a:t>
            </a:r>
            <a:r>
              <a:rPr lang="en-US" sz="2200" dirty="0">
                <a:solidFill>
                  <a:schemeClr val="bg1"/>
                </a:solidFill>
              </a:rPr>
              <a:t>research of an </a:t>
            </a:r>
            <a:r>
              <a:rPr lang="en-US" sz="2200" dirty="0" smtClean="0">
                <a:solidFill>
                  <a:schemeClr val="bg1"/>
                </a:solidFill>
              </a:rPr>
              <a:t>eye fundus: </a:t>
            </a:r>
            <a:r>
              <a:rPr lang="en-US" sz="2200" dirty="0">
                <a:solidFill>
                  <a:schemeClr val="bg1"/>
                </a:solidFill>
              </a:rPr>
              <a:t>narrowing of arteries, a </a:t>
            </a:r>
            <a:r>
              <a:rPr lang="en-US" sz="2200" dirty="0" err="1">
                <a:solidFill>
                  <a:schemeClr val="bg1"/>
                </a:solidFill>
              </a:rPr>
              <a:t>phlebectasia</a:t>
            </a:r>
            <a:r>
              <a:rPr lang="en-US" sz="2200" dirty="0">
                <a:solidFill>
                  <a:schemeClr val="bg1"/>
                </a:solidFill>
              </a:rPr>
              <a:t>, a papilledema, </a:t>
            </a:r>
            <a:r>
              <a:rPr lang="en-US" sz="2200" dirty="0" smtClean="0">
                <a:solidFill>
                  <a:schemeClr val="bg1"/>
                </a:solidFill>
              </a:rPr>
              <a:t>hazy foci </a:t>
            </a:r>
            <a:r>
              <a:rPr lang="en-US" sz="2200" dirty="0">
                <a:solidFill>
                  <a:schemeClr val="bg1"/>
                </a:solidFill>
              </a:rPr>
              <a:t>on </a:t>
            </a:r>
            <a:r>
              <a:rPr lang="en-US" sz="2200" dirty="0" smtClean="0">
                <a:solidFill>
                  <a:schemeClr val="bg1"/>
                </a:solidFill>
              </a:rPr>
              <a:t>retina (</a:t>
            </a:r>
            <a:r>
              <a:rPr lang="en-US" sz="2200" dirty="0" err="1">
                <a:solidFill>
                  <a:schemeClr val="bg1"/>
                </a:solidFill>
              </a:rPr>
              <a:t>neuroretinitis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>
                <a:solidFill>
                  <a:schemeClr val="bg1"/>
                </a:solidFill>
              </a:rPr>
              <a:t>Metabolic disorders</a:t>
            </a:r>
          </a:p>
          <a:p>
            <a:pPr indent="107950">
              <a:spcBef>
                <a:spcPts val="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- At </a:t>
            </a:r>
            <a:r>
              <a:rPr lang="en-US" sz="2200" dirty="0">
                <a:solidFill>
                  <a:schemeClr val="bg1"/>
                </a:solidFill>
              </a:rPr>
              <a:t>survey: cachexia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557338"/>
            <a:ext cx="7848600" cy="3600450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Evident period of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CRF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sz="2000" i="1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200" b="1" i="1" u="sng" dirty="0">
                <a:solidFill>
                  <a:schemeClr val="bg1"/>
                </a:solidFill>
              </a:rPr>
              <a:t>Clinical signs: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b="1" i="1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Hematopoiesis affection</a:t>
            </a:r>
            <a:endParaRPr lang="en-US" sz="2200" b="1" dirty="0">
              <a:solidFill>
                <a:schemeClr val="bg1"/>
              </a:solidFill>
            </a:endParaRPr>
          </a:p>
          <a:p>
            <a:pPr indent="10795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Uremic </a:t>
            </a:r>
            <a:r>
              <a:rPr lang="en-US" sz="2200" dirty="0">
                <a:solidFill>
                  <a:schemeClr val="bg1"/>
                </a:solidFill>
              </a:rPr>
              <a:t>anemia</a:t>
            </a:r>
          </a:p>
          <a:p>
            <a:pPr indent="10795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Leukocytosis</a:t>
            </a:r>
            <a:endParaRPr lang="en-US" sz="2200" dirty="0">
              <a:solidFill>
                <a:schemeClr val="bg1"/>
              </a:solidFill>
            </a:endParaRPr>
          </a:p>
          <a:p>
            <a:pPr indent="10795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Thrombocytopenia</a:t>
            </a:r>
            <a:endParaRPr lang="en-US" sz="2200" dirty="0">
              <a:solidFill>
                <a:schemeClr val="bg1"/>
              </a:solidFill>
            </a:endParaRPr>
          </a:p>
          <a:p>
            <a:pPr indent="107950">
              <a:spcBef>
                <a:spcPts val="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Hemorrhagic </a:t>
            </a:r>
            <a:r>
              <a:rPr lang="en-US" sz="2200" dirty="0">
                <a:solidFill>
                  <a:schemeClr val="bg1"/>
                </a:solidFill>
              </a:rPr>
              <a:t>syndrome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3873" r="31961" b="53077"/>
          <a:stretch>
            <a:fillRect/>
          </a:stretch>
        </p:blipFill>
        <p:spPr bwMode="auto">
          <a:xfrm>
            <a:off x="251520" y="1268760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286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610345" y="332656"/>
            <a:ext cx="224933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710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 hyperemia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CRF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286794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6732240" y="175690"/>
            <a:ext cx="224933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96975"/>
            <a:ext cx="7848600" cy="475297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Uremic coma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The periods of retardation alternate with the exaltation </a:t>
            </a:r>
            <a:r>
              <a:rPr lang="en-US" sz="2400" b="1" dirty="0" smtClean="0">
                <a:solidFill>
                  <a:schemeClr val="bg1"/>
                </a:solidFill>
              </a:rPr>
              <a:t>periods and </a:t>
            </a:r>
            <a:r>
              <a:rPr lang="en-US" sz="2400" b="1" dirty="0">
                <a:solidFill>
                  <a:schemeClr val="bg1"/>
                </a:solidFill>
              </a:rPr>
              <a:t>hallucinations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 err="1">
                <a:solidFill>
                  <a:schemeClr val="bg1"/>
                </a:solidFill>
              </a:rPr>
              <a:t>Kussmaul's</a:t>
            </a:r>
            <a:r>
              <a:rPr lang="en-US" sz="2400" b="1" dirty="0">
                <a:solidFill>
                  <a:schemeClr val="bg1"/>
                </a:solidFill>
              </a:rPr>
              <a:t> respiration (noisy, deep, infrequent),</a:t>
            </a:r>
          </a:p>
          <a:p>
            <a:pPr marL="177800" indent="-17780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 sometimes </a:t>
            </a:r>
            <a:r>
              <a:rPr lang="en-US" sz="2400" b="1" dirty="0" err="1">
                <a:solidFill>
                  <a:schemeClr val="bg1"/>
                </a:solidFill>
              </a:rPr>
              <a:t>Cheyn-Stokes's</a:t>
            </a:r>
            <a:r>
              <a:rPr lang="en-US" sz="2400" b="1" dirty="0">
                <a:solidFill>
                  <a:schemeClr val="bg1"/>
                </a:solidFill>
              </a:rPr>
              <a:t> respiration (variable increase and </a:t>
            </a:r>
            <a:r>
              <a:rPr lang="en-US" sz="2400" b="1" dirty="0" smtClean="0">
                <a:solidFill>
                  <a:schemeClr val="bg1"/>
                </a:solidFill>
              </a:rPr>
              <a:t> weakening </a:t>
            </a:r>
            <a:r>
              <a:rPr lang="en-US" sz="2400" b="1" dirty="0">
                <a:solidFill>
                  <a:schemeClr val="bg1"/>
                </a:solidFill>
              </a:rPr>
              <a:t>of respiration)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Deep coma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Muscle </a:t>
            </a:r>
            <a:r>
              <a:rPr lang="en-US" sz="2400" b="1" dirty="0" err="1">
                <a:solidFill>
                  <a:schemeClr val="bg1"/>
                </a:solidFill>
              </a:rPr>
              <a:t>twitchings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- Lethal outcome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6732240" y="175690"/>
            <a:ext cx="224933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Chronic renal failure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 for attention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2320131"/>
            <a:ext cx="3295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332656"/>
            <a:ext cx="8135938" cy="4318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Urinary syndrome</a:t>
            </a: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836712"/>
            <a:ext cx="8352928" cy="56166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appearance </a:t>
            </a:r>
            <a:r>
              <a:rPr lang="en-US" sz="2400" b="1" dirty="0">
                <a:solidFill>
                  <a:schemeClr val="bg1"/>
                </a:solidFill>
              </a:rPr>
              <a:t>in urine of protein, erythrocytes, leukocytes and cylinders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FontTx/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200" b="1" u="sng" dirty="0" smtClean="0">
                <a:solidFill>
                  <a:schemeClr val="bg1"/>
                </a:solidFill>
              </a:rPr>
              <a:t>Urinary </a:t>
            </a:r>
            <a:r>
              <a:rPr lang="en-US" sz="2200" b="1" u="sng" dirty="0">
                <a:solidFill>
                  <a:schemeClr val="bg1"/>
                </a:solidFill>
              </a:rPr>
              <a:t>syndrome at </a:t>
            </a:r>
            <a:r>
              <a:rPr lang="en-US" sz="2200" b="1" u="sng" dirty="0" smtClean="0">
                <a:solidFill>
                  <a:schemeClr val="bg1"/>
                </a:solidFill>
              </a:rPr>
              <a:t>acute glomerulonephritis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1800" i="1" dirty="0">
                <a:solidFill>
                  <a:schemeClr val="bg1"/>
                </a:solidFill>
              </a:rPr>
              <a:t>Changes in urine</a:t>
            </a:r>
            <a:r>
              <a:rPr lang="ru-RU" sz="1800" i="1" dirty="0" smtClean="0">
                <a:solidFill>
                  <a:schemeClr val="bg1"/>
                </a:solidFill>
              </a:rPr>
              <a:t>		                     </a:t>
            </a:r>
            <a:r>
              <a:rPr lang="en-US" sz="1800" i="1" dirty="0" smtClean="0">
                <a:solidFill>
                  <a:schemeClr val="bg1"/>
                </a:solidFill>
              </a:rPr>
              <a:t>Mechanisms/reasons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FF00"/>
                </a:solidFill>
              </a:rPr>
              <a:t>Proteinuria</a:t>
            </a:r>
            <a:r>
              <a:rPr lang="en-US" sz="2200" b="1" dirty="0" smtClean="0">
                <a:solidFill>
                  <a:schemeClr val="bg1"/>
                </a:solidFill>
              </a:rPr>
              <a:t>		</a:t>
            </a:r>
            <a:r>
              <a:rPr lang="en-US" sz="2200" dirty="0" smtClean="0">
                <a:solidFill>
                  <a:schemeClr val="bg1"/>
                </a:solidFill>
              </a:rPr>
              <a:t>Increase </a:t>
            </a:r>
            <a:r>
              <a:rPr lang="en-US" sz="2200" dirty="0">
                <a:solidFill>
                  <a:schemeClr val="bg1"/>
                </a:solidFill>
              </a:rPr>
              <a:t>in </a:t>
            </a:r>
            <a:r>
              <a:rPr lang="en-US" sz="2200" dirty="0" smtClean="0">
                <a:solidFill>
                  <a:schemeClr val="bg1"/>
                </a:solidFill>
              </a:rPr>
              <a:t>permeability of </a:t>
            </a:r>
            <a:r>
              <a:rPr lang="en-US" sz="2200" dirty="0">
                <a:solidFill>
                  <a:schemeClr val="bg1"/>
                </a:solidFill>
              </a:rPr>
              <a:t>capillaries for </a:t>
            </a:r>
            <a:r>
              <a:rPr lang="en-US" sz="2200" dirty="0" smtClean="0">
                <a:solidFill>
                  <a:schemeClr val="bg1"/>
                </a:solidFill>
              </a:rPr>
              <a:t>			protein </a:t>
            </a:r>
            <a:r>
              <a:rPr lang="en-US" sz="2200" dirty="0">
                <a:solidFill>
                  <a:schemeClr val="bg1"/>
                </a:solidFill>
              </a:rPr>
              <a:t>substances (albumin)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b="1" dirty="0">
                <a:solidFill>
                  <a:srgbClr val="FFFF00"/>
                </a:solidFill>
              </a:rPr>
              <a:t>H</a:t>
            </a:r>
            <a:r>
              <a:rPr lang="en-US" sz="2200" b="1" dirty="0" smtClean="0">
                <a:solidFill>
                  <a:srgbClr val="FFFF00"/>
                </a:solidFill>
              </a:rPr>
              <a:t>ematuria</a:t>
            </a:r>
            <a:r>
              <a:rPr lang="en-US" sz="2200" dirty="0" smtClean="0">
                <a:solidFill>
                  <a:schemeClr val="bg1"/>
                </a:solidFill>
              </a:rPr>
              <a:t> 		Inflammation </a:t>
            </a:r>
            <a:r>
              <a:rPr lang="en-US" sz="2200" dirty="0">
                <a:solidFill>
                  <a:schemeClr val="bg1"/>
                </a:solidFill>
              </a:rPr>
              <a:t>of renal arterioles increases a </a:t>
            </a:r>
            <a:r>
              <a:rPr lang="en-US" sz="2200" dirty="0" smtClean="0">
                <a:solidFill>
                  <a:schemeClr val="bg1"/>
                </a:solidFill>
              </a:rPr>
              <a:t>		</a:t>
            </a:r>
            <a:r>
              <a:rPr lang="en-US" sz="2200" dirty="0">
                <a:solidFill>
                  <a:schemeClr val="bg1"/>
                </a:solidFill>
              </a:rPr>
              <a:t>	permeability of a capillary wall for </a:t>
            </a:r>
            <a:r>
              <a:rPr lang="en-US" sz="2200" dirty="0" smtClean="0">
                <a:solidFill>
                  <a:schemeClr val="bg1"/>
                </a:solidFill>
              </a:rPr>
              <a:t>				erythrocytes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err="1" smtClean="0">
                <a:solidFill>
                  <a:srgbClr val="FFFF00"/>
                </a:solidFill>
              </a:rPr>
              <a:t>Leukocyturia</a:t>
            </a: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	Is </a:t>
            </a:r>
            <a:r>
              <a:rPr lang="en-US" sz="2200" dirty="0">
                <a:solidFill>
                  <a:schemeClr val="bg1"/>
                </a:solidFill>
              </a:rPr>
              <a:t>caused by an immune inflammation of </a:t>
            </a:r>
            <a:r>
              <a:rPr lang="en-US" sz="2200" dirty="0" smtClean="0">
                <a:solidFill>
                  <a:schemeClr val="bg1"/>
                </a:solidFill>
              </a:rPr>
              <a:t>			</a:t>
            </a:r>
            <a:r>
              <a:rPr lang="en-US" sz="2200" dirty="0" err="1" smtClean="0">
                <a:solidFill>
                  <a:schemeClr val="bg1"/>
                </a:solidFill>
              </a:rPr>
              <a:t>glomerulli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and </a:t>
            </a:r>
            <a:r>
              <a:rPr lang="en-US" sz="2200" dirty="0" smtClean="0">
                <a:solidFill>
                  <a:schemeClr val="bg1"/>
                </a:solidFill>
              </a:rPr>
              <a:t>kidneys </a:t>
            </a:r>
            <a:r>
              <a:rPr lang="en-US" sz="2200" dirty="0" err="1" smtClean="0">
                <a:solidFill>
                  <a:schemeClr val="bg1"/>
                </a:solidFill>
              </a:rPr>
              <a:t>interstitia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FFFF00"/>
                </a:solidFill>
              </a:rPr>
              <a:t>Cylindruria</a:t>
            </a:r>
            <a:r>
              <a:rPr lang="en-US" sz="2200" dirty="0" smtClean="0">
                <a:solidFill>
                  <a:schemeClr val="bg1"/>
                </a:solidFill>
              </a:rPr>
              <a:t>		Excretion </a:t>
            </a:r>
            <a:r>
              <a:rPr lang="en-US" sz="2200" dirty="0">
                <a:solidFill>
                  <a:schemeClr val="bg1"/>
                </a:solidFill>
              </a:rPr>
              <a:t>with urine of </a:t>
            </a:r>
            <a:r>
              <a:rPr lang="en-US" sz="2200" dirty="0" smtClean="0">
                <a:solidFill>
                  <a:schemeClr val="bg1"/>
                </a:solidFill>
              </a:rPr>
              <a:t>protein bodies </a:t>
            </a:r>
            <a:r>
              <a:rPr lang="en-US" sz="2200" dirty="0">
                <a:solidFill>
                  <a:schemeClr val="bg1"/>
                </a:solidFill>
              </a:rPr>
              <a:t>or </a:t>
            </a:r>
            <a:r>
              <a:rPr lang="en-US" sz="2200" dirty="0" smtClean="0">
                <a:solidFill>
                  <a:schemeClr val="bg1"/>
                </a:solidFill>
              </a:rPr>
              <a:t>cell-			like </a:t>
            </a:r>
            <a:r>
              <a:rPr lang="en-US" sz="2200" dirty="0">
                <a:solidFill>
                  <a:schemeClr val="bg1"/>
                </a:solidFill>
              </a:rPr>
              <a:t>formations of </a:t>
            </a:r>
            <a:r>
              <a:rPr lang="en-US" sz="2200" dirty="0" smtClean="0">
                <a:solidFill>
                  <a:schemeClr val="bg1"/>
                </a:solidFill>
              </a:rPr>
              <a:t>canaliculus </a:t>
            </a:r>
            <a:r>
              <a:rPr lang="en-US" sz="2200" dirty="0">
                <a:solidFill>
                  <a:schemeClr val="bg1"/>
                </a:solidFill>
              </a:rPr>
              <a:t>origin. </a:t>
            </a:r>
            <a:r>
              <a:rPr lang="en-US" sz="2200" dirty="0" smtClean="0">
                <a:solidFill>
                  <a:schemeClr val="bg1"/>
                </a:solidFill>
              </a:rPr>
              <a:t>Testifies </a:t>
            </a:r>
            <a:r>
              <a:rPr lang="en-US" sz="2200" dirty="0">
                <a:solidFill>
                  <a:schemeClr val="bg1"/>
                </a:solidFill>
              </a:rPr>
              <a:t>to </a:t>
            </a:r>
            <a:r>
              <a:rPr lang="en-US" sz="2200" dirty="0" smtClean="0">
                <a:solidFill>
                  <a:schemeClr val="bg1"/>
                </a:solidFill>
              </a:rPr>
              <a:t>			dystrophic </a:t>
            </a:r>
            <a:r>
              <a:rPr lang="en-US" sz="2200" dirty="0">
                <a:solidFill>
                  <a:schemeClr val="bg1"/>
                </a:solidFill>
              </a:rPr>
              <a:t>changes in a canaliculus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549275"/>
            <a:ext cx="8385175" cy="520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Changes in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urine deposit in urinary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syndrome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ru-RU" sz="2200" dirty="0">
              <a:latin typeface="Arial" charset="0"/>
            </a:endParaRPr>
          </a:p>
        </p:txBody>
      </p:sp>
      <p:graphicFrame>
        <p:nvGraphicFramePr>
          <p:cNvPr id="94318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17038087"/>
              </p:ext>
            </p:extLst>
          </p:nvPr>
        </p:nvGraphicFramePr>
        <p:xfrm>
          <a:off x="251520" y="1412875"/>
          <a:ext cx="8640959" cy="1132840"/>
        </p:xfrm>
        <a:graphic>
          <a:graphicData uri="http://schemas.openxmlformats.org/drawingml/2006/table">
            <a:tbl>
              <a:tblPr/>
              <a:tblGrid>
                <a:gridCol w="1952929"/>
                <a:gridCol w="1127152"/>
                <a:gridCol w="1353050"/>
                <a:gridCol w="1428011"/>
                <a:gridCol w="1351806"/>
                <a:gridCol w="1428011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Changes in urine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Urine test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Nechiporenko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‘s 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norm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Glomerulonephritis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Pyelonephritis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Urolithiasis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395288" y="3357563"/>
            <a:ext cx="828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Proteinuria</a:t>
            </a:r>
            <a:r>
              <a:rPr lang="ru-RU" sz="2000" b="1" dirty="0">
                <a:solidFill>
                  <a:srgbClr val="FFFF00"/>
                </a:solidFill>
              </a:rPr>
              <a:t>	</a:t>
            </a:r>
            <a:r>
              <a:rPr lang="ru-RU" sz="2000" b="1" dirty="0">
                <a:solidFill>
                  <a:schemeClr val="bg1"/>
                </a:solidFill>
              </a:rPr>
              <a:t>       </a:t>
            </a:r>
            <a:r>
              <a:rPr lang="ru-RU" sz="2000" dirty="0">
                <a:solidFill>
                  <a:schemeClr val="bg1"/>
                </a:solidFill>
              </a:rPr>
              <a:t>0	         -	                ↑↑   	           ↑ 	 ↑</a:t>
            </a:r>
          </a:p>
          <a:p>
            <a:pPr>
              <a:spcBef>
                <a:spcPct val="10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Hematuria</a:t>
            </a:r>
            <a:r>
              <a:rPr lang="ru-RU" sz="2000" dirty="0">
                <a:solidFill>
                  <a:srgbClr val="FFFF00"/>
                </a:solidFill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       0-1	        1000             ↑↑↑	           ↑              ↑↑↑</a:t>
            </a:r>
          </a:p>
          <a:p>
            <a:pPr>
              <a:spcBef>
                <a:spcPct val="100000"/>
              </a:spcBef>
            </a:pPr>
            <a:r>
              <a:rPr lang="en-US" sz="2000" b="1" dirty="0" err="1">
                <a:solidFill>
                  <a:srgbClr val="FFFF00"/>
                </a:solidFill>
              </a:rPr>
              <a:t>Leukocyturia</a:t>
            </a:r>
            <a:r>
              <a:rPr lang="ru-RU" sz="2000" dirty="0">
                <a:solidFill>
                  <a:srgbClr val="FFFF00"/>
                </a:solidFill>
              </a:rPr>
              <a:t>	       </a:t>
            </a:r>
            <a:r>
              <a:rPr lang="ru-RU" sz="2000" dirty="0">
                <a:solidFill>
                  <a:schemeClr val="bg1"/>
                </a:solidFill>
              </a:rPr>
              <a:t>1-2	        2000</a:t>
            </a:r>
            <a:r>
              <a:rPr lang="ru-RU" sz="2000" b="1" dirty="0">
                <a:solidFill>
                  <a:schemeClr val="bg1"/>
                </a:solidFill>
              </a:rPr>
              <a:t>  	   ↑	           ↑↑↑	 </a:t>
            </a:r>
            <a:r>
              <a:rPr lang="ru-RU" sz="2000" dirty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100000"/>
              </a:spcBef>
            </a:pPr>
            <a:r>
              <a:rPr lang="en-US" sz="2000" b="1" dirty="0" err="1">
                <a:solidFill>
                  <a:srgbClr val="FFFF00"/>
                </a:solidFill>
              </a:rPr>
              <a:t>Cylindruria</a:t>
            </a:r>
            <a:r>
              <a:rPr lang="ru-RU" sz="2000" dirty="0">
                <a:solidFill>
                  <a:srgbClr val="FFFF00"/>
                </a:solidFill>
              </a:rPr>
              <a:t>	       </a:t>
            </a:r>
            <a:r>
              <a:rPr lang="ru-RU" sz="2000" dirty="0">
                <a:solidFill>
                  <a:schemeClr val="bg1"/>
                </a:solidFill>
              </a:rPr>
              <a:t>0	        20 	                ↑↑	           0          	 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D91-A388-4F36-B37B-E0EFD577D07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Urinary 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74" y="1412776"/>
            <a:ext cx="4320480" cy="41910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4161284" cy="25431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D91-A388-4F36-B37B-E0EFD577D07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549275"/>
            <a:ext cx="8385175" cy="520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Microscopy of urine deposit in urinary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syndrome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ru-RU" sz="2200" dirty="0">
              <a:latin typeface="Arial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Urinary 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92696"/>
            <a:ext cx="8075240" cy="724942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8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Nephrotic syndrome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sz="2000" dirty="0">
                <a:solidFill>
                  <a:schemeClr val="bg1"/>
                </a:solidFill>
              </a:rPr>
              <a:t>-   </a:t>
            </a:r>
            <a:r>
              <a:rPr lang="en-US" b="1" dirty="0">
                <a:solidFill>
                  <a:schemeClr val="bg1"/>
                </a:solidFill>
              </a:rPr>
              <a:t>the symptom-complex developing </a:t>
            </a:r>
            <a:r>
              <a:rPr lang="en-US" b="1" dirty="0" smtClean="0">
                <a:solidFill>
                  <a:schemeClr val="bg1"/>
                </a:solidFill>
              </a:rPr>
              <a:t>due </a:t>
            </a:r>
            <a:r>
              <a:rPr lang="en-US" b="1" dirty="0">
                <a:solidFill>
                  <a:schemeClr val="bg1"/>
                </a:solidFill>
              </a:rPr>
              <a:t>to a large proteinuria is also characterized by the expressed proteinuria, a </a:t>
            </a:r>
            <a:r>
              <a:rPr lang="en-US" b="1" dirty="0" err="1">
                <a:solidFill>
                  <a:schemeClr val="bg1"/>
                </a:solidFill>
              </a:rPr>
              <a:t>hypoproteinemia</a:t>
            </a:r>
            <a:r>
              <a:rPr lang="en-US" b="1" dirty="0">
                <a:solidFill>
                  <a:schemeClr val="bg1"/>
                </a:solidFill>
              </a:rPr>
              <a:t>, a </a:t>
            </a:r>
            <a:r>
              <a:rPr lang="en-US" b="1" dirty="0" err="1">
                <a:solidFill>
                  <a:schemeClr val="bg1"/>
                </a:solidFill>
              </a:rPr>
              <a:t>lipidemia</a:t>
            </a:r>
            <a:r>
              <a:rPr lang="en-US" b="1" dirty="0">
                <a:solidFill>
                  <a:schemeClr val="bg1"/>
                </a:solidFill>
              </a:rPr>
              <a:t> and the expressed </a:t>
            </a:r>
            <a:r>
              <a:rPr lang="en-US" b="1" dirty="0" smtClean="0">
                <a:solidFill>
                  <a:schemeClr val="bg1"/>
                </a:solidFill>
              </a:rPr>
              <a:t>edema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8840"/>
            <a:ext cx="4038600" cy="321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2918" y="1412776"/>
            <a:ext cx="8385175" cy="576064"/>
          </a:xfrm>
        </p:spPr>
        <p:txBody>
          <a:bodyPr/>
          <a:lstStyle/>
          <a:p>
            <a:pPr algn="l"/>
            <a:r>
              <a:rPr lang="en-US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latin typeface="Arial" charset="0"/>
              </a:rPr>
              <a:t>Acute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	  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latin typeface="Arial" charset="0"/>
              </a:rPr>
              <a:t>Chronic</a:t>
            </a:r>
            <a:endParaRPr lang="ru-RU" sz="2400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13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2276872"/>
            <a:ext cx="4203700" cy="3024336"/>
          </a:xfrm>
        </p:spPr>
        <p:txBody>
          <a:bodyPr/>
          <a:lstStyle/>
          <a:p>
            <a:pPr marL="177800" indent="-1778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Acute </a:t>
            </a:r>
            <a:r>
              <a:rPr lang="en-US" sz="2400" dirty="0" smtClean="0">
                <a:solidFill>
                  <a:schemeClr val="bg1"/>
                </a:solidFill>
              </a:rPr>
              <a:t>infectious-toxic </a:t>
            </a:r>
            <a:r>
              <a:rPr lang="en-US" sz="2400" dirty="0">
                <a:solidFill>
                  <a:schemeClr val="bg1"/>
                </a:solidFill>
              </a:rPr>
              <a:t>diseases (typhus, malaria, flu, etc.)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Nephrotoxic </a:t>
            </a:r>
            <a:r>
              <a:rPr lang="en-US" sz="2400" dirty="0">
                <a:solidFill>
                  <a:schemeClr val="bg1"/>
                </a:solidFill>
              </a:rPr>
              <a:t>poisons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Transfusion of the </a:t>
            </a:r>
            <a:r>
              <a:rPr lang="en-US" sz="2400" dirty="0" smtClean="0">
                <a:solidFill>
                  <a:schemeClr val="bg1"/>
                </a:solidFill>
              </a:rPr>
              <a:t>incompatible blood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Large burns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138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580112" y="2348880"/>
            <a:ext cx="3109913" cy="3744912"/>
          </a:xfrm>
        </p:spPr>
        <p:txBody>
          <a:bodyPr>
            <a:normAutofit lnSpcReduction="10000"/>
          </a:bodyPr>
          <a:lstStyle/>
          <a:p>
            <a:pPr marL="177800" indent="-1778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Chronic   </a:t>
            </a:r>
            <a:r>
              <a:rPr lang="en-US" sz="2400" dirty="0">
                <a:solidFill>
                  <a:schemeClr val="bg1"/>
                </a:solidFill>
              </a:rPr>
              <a:t>glomerulonephritis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Malaria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Sepsis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Tuberculosis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DDCT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Diabetes mellitus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- Amyloidosis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1383" name="Rectangle 7"/>
          <p:cNvSpPr>
            <a:spLocks noRot="1" noChangeArrowheads="1"/>
          </p:cNvSpPr>
          <p:nvPr/>
        </p:nvSpPr>
        <p:spPr bwMode="auto">
          <a:xfrm>
            <a:off x="468313" y="735178"/>
            <a:ext cx="8385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Nephrotic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9386" y="1196752"/>
            <a:ext cx="8313738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High proteinuria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&gt;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 3,5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g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day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in children&gt;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0,05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g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kg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per day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50" y="2420926"/>
            <a:ext cx="4176713" cy="40322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Hypoproteinemia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Decrease in </a:t>
            </a:r>
            <a:r>
              <a:rPr lang="en-US" sz="2000" b="1" dirty="0" err="1" smtClean="0">
                <a:solidFill>
                  <a:schemeClr val="bg1"/>
                </a:solidFill>
              </a:rPr>
              <a:t>onkotic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blood pressure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Renal edema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Anasarca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Oliguria 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>
                <a:solidFill>
                  <a:schemeClr val="bg1"/>
                </a:solidFill>
              </a:rPr>
              <a:t>because of the </a:t>
            </a:r>
            <a:r>
              <a:rPr lang="en-US" sz="2000" b="1" dirty="0" smtClean="0">
                <a:solidFill>
                  <a:schemeClr val="bg1"/>
                </a:solidFill>
              </a:rPr>
              <a:t>compensatory sodium retention)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95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32995" y="2420888"/>
            <a:ext cx="3888110" cy="3529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Protein loss (= </a:t>
            </a:r>
            <a:r>
              <a:rPr lang="en-US" sz="2000" b="1" dirty="0" smtClean="0">
                <a:solidFill>
                  <a:schemeClr val="bg1"/>
                </a:solidFill>
              </a:rPr>
              <a:t>loss of enzymes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participating in the </a:t>
            </a:r>
            <a:r>
              <a:rPr lang="en-US" sz="2000" b="1" dirty="0" smtClean="0">
                <a:solidFill>
                  <a:schemeClr val="bg1"/>
                </a:solidFill>
              </a:rPr>
              <a:t>lipid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metabolism)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Compensation increase of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</a:rPr>
              <a:t>synthesis of </a:t>
            </a:r>
            <a:r>
              <a:rPr lang="en-US" sz="2000" b="1" dirty="0" smtClean="0">
                <a:solidFill>
                  <a:schemeClr val="bg1"/>
                </a:solidFill>
              </a:rPr>
              <a:t>LDLP, </a:t>
            </a:r>
            <a:r>
              <a:rPr lang="en-US" sz="2000" b="1" dirty="0">
                <a:solidFill>
                  <a:schemeClr val="bg1"/>
                </a:solidFill>
              </a:rPr>
              <a:t>also develops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hypercholesterolemia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Atherosclerosis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9573" name="Rectangle 5"/>
          <p:cNvSpPr>
            <a:spLocks noRot="1" noChangeArrowheads="1"/>
          </p:cNvSpPr>
          <p:nvPr/>
        </p:nvSpPr>
        <p:spPr bwMode="auto">
          <a:xfrm>
            <a:off x="447127" y="593725"/>
            <a:ext cx="8385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Pathogenesis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nephrotic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syndrome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H="1">
            <a:off x="1619250" y="2024856"/>
            <a:ext cx="863600" cy="360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6084888" y="2024855"/>
            <a:ext cx="792162" cy="360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86" name="AutoShape 18"/>
          <p:cNvSpPr>
            <a:spLocks noChangeArrowheads="1"/>
          </p:cNvSpPr>
          <p:nvPr/>
        </p:nvSpPr>
        <p:spPr bwMode="auto">
          <a:xfrm>
            <a:off x="1575877" y="2835370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7" name="AutoShape 19"/>
          <p:cNvSpPr>
            <a:spLocks noChangeArrowheads="1"/>
          </p:cNvSpPr>
          <p:nvPr/>
        </p:nvSpPr>
        <p:spPr bwMode="auto">
          <a:xfrm flipH="1">
            <a:off x="1568614" y="3967754"/>
            <a:ext cx="142875" cy="288925"/>
          </a:xfrm>
          <a:prstGeom prst="down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8" name="AutoShape 20"/>
          <p:cNvSpPr>
            <a:spLocks noChangeArrowheads="1"/>
          </p:cNvSpPr>
          <p:nvPr/>
        </p:nvSpPr>
        <p:spPr bwMode="auto">
          <a:xfrm>
            <a:off x="1567026" y="4724400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9" name="AutoShape 21"/>
          <p:cNvSpPr>
            <a:spLocks noChangeArrowheads="1"/>
          </p:cNvSpPr>
          <p:nvPr/>
        </p:nvSpPr>
        <p:spPr bwMode="auto">
          <a:xfrm>
            <a:off x="1558958" y="5373687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90" name="AutoShape 22"/>
          <p:cNvSpPr>
            <a:spLocks noChangeArrowheads="1"/>
          </p:cNvSpPr>
          <p:nvPr/>
        </p:nvSpPr>
        <p:spPr bwMode="auto">
          <a:xfrm>
            <a:off x="6322374" y="3646488"/>
            <a:ext cx="144462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>
            <a:off x="6300788" y="5045217"/>
            <a:ext cx="144462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Nephrotic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579746"/>
            <a:ext cx="8229600" cy="99412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Clinical manifestations of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nephrotic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syndrome - 1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2060848"/>
            <a:ext cx="4038600" cy="355699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Complaints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common weakness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appetite loss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dryness in a mouth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oliguria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headache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feeling of weight </a:t>
            </a:r>
            <a:r>
              <a:rPr lang="en-US" sz="2400" dirty="0">
                <a:solidFill>
                  <a:schemeClr val="bg1"/>
                </a:solidFill>
              </a:rPr>
              <a:t>in a waist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CB4E-1EDE-424B-8B63-875A0484D2F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372200" y="116632"/>
            <a:ext cx="2583706" cy="38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Nephrotic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syndrome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895</Words>
  <Application>Microsoft Office PowerPoint</Application>
  <PresentationFormat>Экран (4:3)</PresentationFormat>
  <Paragraphs>239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KZ</vt:lpstr>
      <vt:lpstr>Calibri</vt:lpstr>
      <vt:lpstr>Times New Roman</vt:lpstr>
      <vt:lpstr>Wingdings</vt:lpstr>
      <vt:lpstr>Тема Office</vt:lpstr>
      <vt:lpstr>Main clinical syndromes of Urinary system diseases: - urinary - nephritic - nephrotic - chronic renal failure. </vt:lpstr>
      <vt:lpstr>Urinary system</vt:lpstr>
      <vt:lpstr>Urinary syndrome </vt:lpstr>
      <vt:lpstr>Changes in urine deposit in urinary syndrome </vt:lpstr>
      <vt:lpstr>Microscopy of urine deposit in urinary syndrome </vt:lpstr>
      <vt:lpstr>Nephrotic syndrome</vt:lpstr>
      <vt:lpstr>  Acute                   Chronic</vt:lpstr>
      <vt:lpstr>High proteinuria (&gt; 3,5 g/day, in children&gt; 0,05 g/kg per day)</vt:lpstr>
      <vt:lpstr>Clinical manifestations of  nephrotic syndrome - 1</vt:lpstr>
      <vt:lpstr>Clinical manifestations of  nephrotic syndrome - 2</vt:lpstr>
      <vt:lpstr>Kidney edema (anasarka)</vt:lpstr>
      <vt:lpstr>Laboratory manifestations in nephrotic syndrome</vt:lpstr>
      <vt:lpstr>Nephritic syndrome</vt:lpstr>
      <vt:lpstr>Causes in nephritic syndrome</vt:lpstr>
      <vt:lpstr>Clinical manifestations of  nephritic syndrome</vt:lpstr>
      <vt:lpstr>Laboratory tests  data  in  nephritic syndrome</vt:lpstr>
      <vt:lpstr>Chronic renal failure (CRF)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Stomach hyperemia at CRF</vt:lpstr>
      <vt:lpstr>Презентация PowerPoint</vt:lpstr>
      <vt:lpstr>Thank you for attention!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Gaukhar Kurmanova</cp:lastModifiedBy>
  <cp:revision>147</cp:revision>
  <dcterms:created xsi:type="dcterms:W3CDTF">2012-11-17T06:52:34Z</dcterms:created>
  <dcterms:modified xsi:type="dcterms:W3CDTF">2020-03-01T10:57:06Z</dcterms:modified>
</cp:coreProperties>
</file>